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ntonio" panose="020B0604020202020204" charset="0"/>
      <p:regular r:id="rId26"/>
    </p:embeddedFont>
    <p:embeddedFont>
      <p:font typeface="Antonio Bold" panose="020B0604020202020204" charset="0"/>
      <p:regular r:id="rId27"/>
    </p:embeddedFont>
    <p:embeddedFont>
      <p:font typeface="Antonio Ultra-Bold" panose="020B0604020202020204" charset="0"/>
      <p:regular r:id="rId28"/>
    </p:embeddedFont>
    <p:embeddedFont>
      <p:font typeface="Open Sans" panose="020F0502020204030204" pitchFamily="34" charset="0"/>
      <p:regular r:id="rId29"/>
    </p:embeddedFont>
    <p:embeddedFont>
      <p:font typeface="Open Sans Bold" panose="020B0604020202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1231" y="6442558"/>
            <a:ext cx="8779924" cy="61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5"/>
              </a:lnSpc>
              <a:spcBef>
                <a:spcPct val="0"/>
              </a:spcBef>
            </a:pPr>
            <a:r>
              <a:rPr lang="en-US" sz="3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Zainab Aloraibi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22086213" cy="10287000"/>
            <a:chOff x="0" y="0"/>
            <a:chExt cx="2274074" cy="1059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4074" cy="1059185"/>
            </a:xfrm>
            <a:custGeom>
              <a:avLst/>
              <a:gdLst/>
              <a:ahLst/>
              <a:cxnLst/>
              <a:rect l="l" t="t" r="r" b="b"/>
              <a:pathLst>
                <a:path w="2274074" h="1059185">
                  <a:moveTo>
                    <a:pt x="0" y="0"/>
                  </a:moveTo>
                  <a:lnTo>
                    <a:pt x="2274074" y="0"/>
                  </a:lnTo>
                  <a:lnTo>
                    <a:pt x="2274074" y="1059185"/>
                  </a:lnTo>
                  <a:lnTo>
                    <a:pt x="0" y="1059185"/>
                  </a:lnTo>
                  <a:close/>
                </a:path>
              </a:pathLst>
            </a:custGeom>
            <a:blipFill>
              <a:blip r:embed="rId2">
                <a:alphaModFix amt="37000"/>
              </a:blip>
              <a:stretch>
                <a:fillRect t="-21656" b="-2165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13131" y="3540369"/>
            <a:ext cx="13892709" cy="214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13"/>
              </a:lnSpc>
            </a:pPr>
            <a:r>
              <a:rPr lang="en-US" sz="16175" b="1" spc="-59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ROADS AT RISK?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1231" y="5533871"/>
            <a:ext cx="14533513" cy="96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  <a:spcBef>
                <a:spcPct val="0"/>
              </a:spcBef>
            </a:pPr>
            <a:r>
              <a:rPr lang="en-US" sz="5399" b="1" spc="-19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DATA ANALYTICS ENHANCING HIGHWAY MAINTENANCE IN </a:t>
            </a:r>
            <a:r>
              <a:rPr lang="en-US" sz="5399" b="1" spc="-199">
                <a:solidFill>
                  <a:srgbClr val="FF0000"/>
                </a:solidFill>
                <a:latin typeface="Antonio Bold"/>
                <a:ea typeface="Antonio Bold"/>
                <a:cs typeface="Antonio Bold"/>
                <a:sym typeface="Antonio Bold"/>
              </a:rPr>
              <a:t>BAHRAIN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74551" y="2206708"/>
            <a:ext cx="7586836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399"/>
              </a:lnSpc>
            </a:pPr>
            <a:r>
              <a:rPr lang="en-US" sz="6999" b="1" spc="-25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RELATION BETWEEN IRI AND CRACKS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74551" y="4948756"/>
            <a:ext cx="7586836" cy="28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41"/>
              </a:lnSpc>
            </a:pPr>
            <a:r>
              <a:rPr lang="en-US" sz="34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Poor pavement conditions due to cracks lead to a higher IRI, meaning a rougher ride. Good surfaces with fewer cracks have a lower IRI and smoother driving.</a:t>
            </a:r>
          </a:p>
        </p:txBody>
      </p:sp>
      <p:sp>
        <p:nvSpPr>
          <p:cNvPr id="4" name="AutoShape 4"/>
          <p:cNvSpPr/>
          <p:nvPr/>
        </p:nvSpPr>
        <p:spPr>
          <a:xfrm>
            <a:off x="9256123" y="4627523"/>
            <a:ext cx="818927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8" y="725468"/>
            <a:ext cx="9019538" cy="93085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11175" y="2184059"/>
            <a:ext cx="3594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b="1" spc="-11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4.1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2940" y="1955459"/>
            <a:ext cx="672859" cy="52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b="1" spc="-110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4.3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54735" y="2908889"/>
            <a:ext cx="950739" cy="52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b="1" spc="-110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3.6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5475" y="3866267"/>
            <a:ext cx="41061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b="1" spc="-11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2.6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2388" y="5284490"/>
            <a:ext cx="3594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b="1" spc="-11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1.8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058" y="1966181"/>
            <a:ext cx="4962418" cy="807668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934418" y="7767530"/>
            <a:ext cx="1277803" cy="1490770"/>
          </a:xfrm>
          <a:custGeom>
            <a:avLst/>
            <a:gdLst/>
            <a:ahLst/>
            <a:cxnLst/>
            <a:rect l="l" t="t" r="r" b="b"/>
            <a:pathLst>
              <a:path w="1277803" h="1490770">
                <a:moveTo>
                  <a:pt x="0" y="0"/>
                </a:moveTo>
                <a:lnTo>
                  <a:pt x="1277803" y="0"/>
                </a:lnTo>
                <a:lnTo>
                  <a:pt x="1277803" y="1490770"/>
                </a:lnTo>
                <a:lnTo>
                  <a:pt x="0" y="149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31427" y="2750751"/>
            <a:ext cx="4322533" cy="6507549"/>
          </a:xfrm>
          <a:custGeom>
            <a:avLst/>
            <a:gdLst/>
            <a:ahLst/>
            <a:cxnLst/>
            <a:rect l="l" t="t" r="r" b="b"/>
            <a:pathLst>
              <a:path w="4322533" h="6507549">
                <a:moveTo>
                  <a:pt x="0" y="0"/>
                </a:moveTo>
                <a:lnTo>
                  <a:pt x="4322533" y="0"/>
                </a:lnTo>
                <a:lnTo>
                  <a:pt x="4322533" y="6507549"/>
                </a:lnTo>
                <a:lnTo>
                  <a:pt x="0" y="6507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43000"/>
            <a:ext cx="16824642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 b="1" spc="-22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DISTRIBUTION OF POOR PAVEMENT DUE TO CRACKING ACROSS ZONES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55865" y="3909977"/>
            <a:ext cx="4976270" cy="403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 b="1" spc="-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Zone 2</a:t>
            </a:r>
            <a:r>
              <a:rPr lang="en-US" sz="4299" spc="-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has the </a:t>
            </a:r>
            <a:r>
              <a:rPr lang="en-US" sz="4299" b="1" spc="-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most cracks </a:t>
            </a:r>
            <a:r>
              <a:rPr lang="en-US" sz="4299" spc="-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due to </a:t>
            </a:r>
            <a:r>
              <a:rPr lang="en-US" sz="4299" b="1" spc="-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heavy loads</a:t>
            </a:r>
            <a:r>
              <a:rPr lang="en-US" sz="4299" spc="-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its the main wheel path.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6271"/>
            <a:ext cx="16824642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US" sz="6999" b="1" spc="-25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LOW SEVERITY POTHOLES ARE THE MOST COMMON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2" y="1688143"/>
            <a:ext cx="16693975" cy="92945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00" y="183281"/>
            <a:ext cx="12924328" cy="1015204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175072" y="9258300"/>
            <a:ext cx="10227390" cy="592005"/>
          </a:xfrm>
          <a:custGeom>
            <a:avLst/>
            <a:gdLst/>
            <a:ahLst/>
            <a:cxnLst/>
            <a:rect l="l" t="t" r="r" b="b"/>
            <a:pathLst>
              <a:path w="10227390" h="592005">
                <a:moveTo>
                  <a:pt x="0" y="0"/>
                </a:moveTo>
                <a:lnTo>
                  <a:pt x="10227390" y="0"/>
                </a:lnTo>
                <a:lnTo>
                  <a:pt x="10227390" y="592005"/>
                </a:lnTo>
                <a:lnTo>
                  <a:pt x="0" y="592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420729"/>
            <a:ext cx="5429395" cy="366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spc="-25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PAVEMENT DISTRESSES BY GOVERNORATE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545054"/>
            <a:ext cx="508299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 spc="-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3000" b="1" spc="-1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Capital </a:t>
            </a:r>
            <a:r>
              <a:rPr lang="en-US" sz="3000" spc="-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Governorate has the highest number of road distresses due to its </a:t>
            </a:r>
            <a:r>
              <a:rPr lang="en-US" sz="3000" b="1" spc="-1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many old roads</a:t>
            </a:r>
            <a:r>
              <a:rPr lang="en-US" sz="3000" spc="-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consistently</a:t>
            </a:r>
            <a:r>
              <a:rPr lang="en-US" sz="3000" b="1" spc="-1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high traffic volumes.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5370429"/>
            <a:ext cx="508299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14450"/>
            <a:ext cx="16230600" cy="186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b="1" spc="-52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TREATMENTS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728" y="1482942"/>
            <a:ext cx="20321456" cy="105137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7082" y="5391150"/>
            <a:ext cx="8565137" cy="7204446"/>
          </a:xfrm>
          <a:custGeom>
            <a:avLst/>
            <a:gdLst/>
            <a:ahLst/>
            <a:cxnLst/>
            <a:rect l="l" t="t" r="r" b="b"/>
            <a:pathLst>
              <a:path w="8565137" h="7204446">
                <a:moveTo>
                  <a:pt x="0" y="0"/>
                </a:moveTo>
                <a:lnTo>
                  <a:pt x="8565137" y="0"/>
                </a:lnTo>
                <a:lnTo>
                  <a:pt x="8565137" y="7204446"/>
                </a:lnTo>
                <a:lnTo>
                  <a:pt x="0" y="7204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22" r="-2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475796"/>
            <a:ext cx="16230600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spc="-29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RECONSTRUCTION FOCUS AREAS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5214829" y="4317046"/>
            <a:ext cx="1238375" cy="1981669"/>
          </a:xfrm>
          <a:prstGeom prst="line">
            <a:avLst/>
          </a:prstGeom>
          <a:ln w="66675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214829" y="3603982"/>
            <a:ext cx="2044471" cy="2044471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9491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14681" r="-146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95422" y="9224962"/>
            <a:ext cx="2471093" cy="0"/>
          </a:xfrm>
          <a:prstGeom prst="line">
            <a:avLst/>
          </a:prstGeom>
          <a:ln w="66675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56048" y="8496534"/>
            <a:ext cx="1456857" cy="1456857"/>
            <a:chOff x="0" y="0"/>
            <a:chExt cx="8909050" cy="8909050"/>
          </a:xfrm>
        </p:grpSpPr>
        <p:sp>
          <p:nvSpPr>
            <p:cNvPr id="11" name="Freeform 11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9491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10461" r="-1046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2412535" y="6025986"/>
            <a:ext cx="616108" cy="1512790"/>
          </a:xfrm>
          <a:prstGeom prst="line">
            <a:avLst/>
          </a:prstGeom>
          <a:ln w="66675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756355" y="4822000"/>
            <a:ext cx="1652908" cy="1652908"/>
            <a:chOff x="0" y="0"/>
            <a:chExt cx="8909050" cy="8909050"/>
          </a:xfrm>
        </p:grpSpPr>
        <p:sp>
          <p:nvSpPr>
            <p:cNvPr id="16" name="Freeform 1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9491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8798" t="-1294" r="-178886" b="-145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829350"/>
            <a:ext cx="8115300" cy="301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8"/>
              </a:lnSpc>
              <a:spcBef>
                <a:spcPct val="0"/>
              </a:spcBef>
            </a:pP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Mainly required at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intersections</a:t>
            </a: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These areas experience frequent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braking</a:t>
            </a: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leading to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stress</a:t>
            </a: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on the asphalt, accelerated wear, and structural damage.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1865" y="1149458"/>
            <a:ext cx="16230600" cy="131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9"/>
              </a:lnSpc>
            </a:pPr>
            <a:r>
              <a:rPr lang="en-US" sz="9999" b="1" spc="-36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TOP 3 DETERIORATED ROADS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13" y="1826020"/>
            <a:ext cx="14808157" cy="892436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2684179" y="877551"/>
            <a:ext cx="5028449" cy="8380749"/>
          </a:xfrm>
          <a:custGeom>
            <a:avLst/>
            <a:gdLst/>
            <a:ahLst/>
            <a:cxnLst/>
            <a:rect l="l" t="t" r="r" b="b"/>
            <a:pathLst>
              <a:path w="5028449" h="8380749">
                <a:moveTo>
                  <a:pt x="0" y="0"/>
                </a:moveTo>
                <a:lnTo>
                  <a:pt x="5028449" y="0"/>
                </a:lnTo>
                <a:lnTo>
                  <a:pt x="5028449" y="8380749"/>
                </a:lnTo>
                <a:lnTo>
                  <a:pt x="0" y="838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726864" y="1228725"/>
            <a:ext cx="10460450" cy="251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9801" b="1" spc="-362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NATIONAL CHARTER ROAD</a:t>
            </a:r>
          </a:p>
          <a:p>
            <a:pPr algn="l">
              <a:lnSpc>
                <a:spcPts val="9703"/>
              </a:lnSpc>
            </a:pPr>
            <a:endParaRPr lang="en-US" sz="9801" b="1" spc="-362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06305" y="9446033"/>
            <a:ext cx="3490860" cy="301483"/>
          </a:xfrm>
          <a:custGeom>
            <a:avLst/>
            <a:gdLst/>
            <a:ahLst/>
            <a:cxnLst/>
            <a:rect l="l" t="t" r="r" b="b"/>
            <a:pathLst>
              <a:path w="3490860" h="301483">
                <a:moveTo>
                  <a:pt x="0" y="0"/>
                </a:moveTo>
                <a:lnTo>
                  <a:pt x="3490861" y="0"/>
                </a:lnTo>
                <a:lnTo>
                  <a:pt x="3490861" y="301483"/>
                </a:lnTo>
                <a:lnTo>
                  <a:pt x="0" y="30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3"/>
              <a:stretch>
                <a:fillRect l="-14549" t="-5182" r="-17812" b="-266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38" y="1618131"/>
            <a:ext cx="14205991" cy="8824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6864" y="1228725"/>
            <a:ext cx="10460450" cy="251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9801" b="1" spc="-362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NATIONAL CHARTER ROAD</a:t>
            </a:r>
          </a:p>
          <a:p>
            <a:pPr algn="l">
              <a:lnSpc>
                <a:spcPts val="9703"/>
              </a:lnSpc>
            </a:pPr>
            <a:endParaRPr lang="en-US" sz="9801" b="1" spc="-362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98" y="1742936"/>
            <a:ext cx="12006796" cy="90244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3"/>
              <a:stretch>
                <a:fillRect l="-6322" r="-632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5939" y="9453538"/>
            <a:ext cx="6190926" cy="313255"/>
          </a:xfrm>
          <a:custGeom>
            <a:avLst/>
            <a:gdLst/>
            <a:ahLst/>
            <a:cxnLst/>
            <a:rect l="l" t="t" r="r" b="b"/>
            <a:pathLst>
              <a:path w="6190926" h="313255">
                <a:moveTo>
                  <a:pt x="0" y="0"/>
                </a:moveTo>
                <a:lnTo>
                  <a:pt x="6190925" y="0"/>
                </a:lnTo>
                <a:lnTo>
                  <a:pt x="6190925" y="313255"/>
                </a:lnTo>
                <a:lnTo>
                  <a:pt x="0" y="31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8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75198" y="9804893"/>
            <a:ext cx="2153076" cy="319017"/>
          </a:xfrm>
          <a:custGeom>
            <a:avLst/>
            <a:gdLst/>
            <a:ahLst/>
            <a:cxnLst/>
            <a:rect l="l" t="t" r="r" b="b"/>
            <a:pathLst>
              <a:path w="2153076" h="319017">
                <a:moveTo>
                  <a:pt x="0" y="0"/>
                </a:moveTo>
                <a:lnTo>
                  <a:pt x="2153076" y="0"/>
                </a:lnTo>
                <a:lnTo>
                  <a:pt x="2153076" y="319017"/>
                </a:lnTo>
                <a:lnTo>
                  <a:pt x="0" y="31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9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86840" y="9436391"/>
            <a:ext cx="4491691" cy="346998"/>
          </a:xfrm>
          <a:custGeom>
            <a:avLst/>
            <a:gdLst/>
            <a:ahLst/>
            <a:cxnLst/>
            <a:rect l="l" t="t" r="r" b="b"/>
            <a:pathLst>
              <a:path w="4491691" h="346998">
                <a:moveTo>
                  <a:pt x="0" y="0"/>
                </a:moveTo>
                <a:lnTo>
                  <a:pt x="4491691" y="0"/>
                </a:lnTo>
                <a:lnTo>
                  <a:pt x="4491691" y="346998"/>
                </a:lnTo>
                <a:lnTo>
                  <a:pt x="0" y="34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726864" y="1228725"/>
            <a:ext cx="10460450" cy="129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9801" b="1" spc="-362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ALNAKHEEL HWY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3"/>
              <a:stretch>
                <a:fillRect l="-15012" r="-1501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38" y="1618131"/>
            <a:ext cx="14205991" cy="8824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567" y="4293812"/>
            <a:ext cx="3889853" cy="2603534"/>
            <a:chOff x="0" y="0"/>
            <a:chExt cx="3597960" cy="2408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7960" cy="2408166"/>
            </a:xfrm>
            <a:custGeom>
              <a:avLst/>
              <a:gdLst/>
              <a:ahLst/>
              <a:cxnLst/>
              <a:rect l="l" t="t" r="r" b="b"/>
              <a:pathLst>
                <a:path w="3597960" h="2408166">
                  <a:moveTo>
                    <a:pt x="3473500" y="2408166"/>
                  </a:moveTo>
                  <a:lnTo>
                    <a:pt x="124460" y="2408166"/>
                  </a:lnTo>
                  <a:cubicBezTo>
                    <a:pt x="55880" y="2408166"/>
                    <a:pt x="0" y="2352286"/>
                    <a:pt x="0" y="22837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500" y="0"/>
                  </a:lnTo>
                  <a:cubicBezTo>
                    <a:pt x="3542080" y="0"/>
                    <a:pt x="3597960" y="55880"/>
                    <a:pt x="3597960" y="124460"/>
                  </a:cubicBezTo>
                  <a:lnTo>
                    <a:pt x="3597960" y="2283706"/>
                  </a:lnTo>
                  <a:cubicBezTo>
                    <a:pt x="3597960" y="2352286"/>
                    <a:pt x="3542080" y="2408166"/>
                    <a:pt x="3473500" y="240816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28865" y="1019175"/>
            <a:ext cx="1086325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b="1" spc="-44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3051" y="5825403"/>
            <a:ext cx="3224665" cy="64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12100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0286" y="4489006"/>
            <a:ext cx="731749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70641" y="4293812"/>
            <a:ext cx="3889853" cy="2603534"/>
            <a:chOff x="0" y="0"/>
            <a:chExt cx="3597960" cy="2408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97960" cy="2408166"/>
            </a:xfrm>
            <a:custGeom>
              <a:avLst/>
              <a:gdLst/>
              <a:ahLst/>
              <a:cxnLst/>
              <a:rect l="l" t="t" r="r" b="b"/>
              <a:pathLst>
                <a:path w="3597960" h="2408166">
                  <a:moveTo>
                    <a:pt x="3473500" y="2408166"/>
                  </a:moveTo>
                  <a:lnTo>
                    <a:pt x="124460" y="2408166"/>
                  </a:lnTo>
                  <a:cubicBezTo>
                    <a:pt x="55880" y="2408166"/>
                    <a:pt x="0" y="2352286"/>
                    <a:pt x="0" y="22837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500" y="0"/>
                  </a:lnTo>
                  <a:cubicBezTo>
                    <a:pt x="3542080" y="0"/>
                    <a:pt x="3597960" y="55880"/>
                    <a:pt x="3597960" y="124460"/>
                  </a:cubicBezTo>
                  <a:lnTo>
                    <a:pt x="3597960" y="2283706"/>
                  </a:lnTo>
                  <a:cubicBezTo>
                    <a:pt x="3597960" y="2352286"/>
                    <a:pt x="3542080" y="2408166"/>
                    <a:pt x="3473500" y="240816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07215" y="5274858"/>
            <a:ext cx="2715079" cy="125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12100F"/>
                </a:solidFill>
                <a:latin typeface="Poppins"/>
                <a:ea typeface="Poppins"/>
                <a:cs typeface="Poppins"/>
                <a:sym typeface="Poppins"/>
              </a:rPr>
              <a:t>Data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4360" y="4489006"/>
            <a:ext cx="731749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70044" y="4293812"/>
            <a:ext cx="3889853" cy="2603534"/>
            <a:chOff x="0" y="0"/>
            <a:chExt cx="3597960" cy="24081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97960" cy="2408166"/>
            </a:xfrm>
            <a:custGeom>
              <a:avLst/>
              <a:gdLst/>
              <a:ahLst/>
              <a:cxnLst/>
              <a:rect l="l" t="t" r="r" b="b"/>
              <a:pathLst>
                <a:path w="3597960" h="2408166">
                  <a:moveTo>
                    <a:pt x="3473500" y="2408166"/>
                  </a:moveTo>
                  <a:lnTo>
                    <a:pt x="124460" y="2408166"/>
                  </a:lnTo>
                  <a:cubicBezTo>
                    <a:pt x="55880" y="2408166"/>
                    <a:pt x="0" y="2352286"/>
                    <a:pt x="0" y="22837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500" y="0"/>
                  </a:lnTo>
                  <a:cubicBezTo>
                    <a:pt x="3542080" y="0"/>
                    <a:pt x="3597960" y="55880"/>
                    <a:pt x="3597960" y="124460"/>
                  </a:cubicBezTo>
                  <a:lnTo>
                    <a:pt x="3597960" y="2283706"/>
                  </a:lnTo>
                  <a:cubicBezTo>
                    <a:pt x="3597960" y="2352286"/>
                    <a:pt x="3542080" y="2408166"/>
                    <a:pt x="3473500" y="240816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06529" y="5825403"/>
            <a:ext cx="2715079" cy="64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12100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93763" y="4489006"/>
            <a:ext cx="731749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69447" y="4293812"/>
            <a:ext cx="3889853" cy="2603534"/>
            <a:chOff x="0" y="0"/>
            <a:chExt cx="3597960" cy="24081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97960" cy="2408166"/>
            </a:xfrm>
            <a:custGeom>
              <a:avLst/>
              <a:gdLst/>
              <a:ahLst/>
              <a:cxnLst/>
              <a:rect l="l" t="t" r="r" b="b"/>
              <a:pathLst>
                <a:path w="3597960" h="2408166">
                  <a:moveTo>
                    <a:pt x="3473500" y="2408166"/>
                  </a:moveTo>
                  <a:lnTo>
                    <a:pt x="124460" y="2408166"/>
                  </a:lnTo>
                  <a:cubicBezTo>
                    <a:pt x="55880" y="2408166"/>
                    <a:pt x="0" y="2352286"/>
                    <a:pt x="0" y="22837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3500" y="0"/>
                  </a:lnTo>
                  <a:cubicBezTo>
                    <a:pt x="3542080" y="0"/>
                    <a:pt x="3597960" y="55880"/>
                    <a:pt x="3597960" y="124460"/>
                  </a:cubicBezTo>
                  <a:lnTo>
                    <a:pt x="3597960" y="2283706"/>
                  </a:lnTo>
                  <a:cubicBezTo>
                    <a:pt x="3597960" y="2352286"/>
                    <a:pt x="3542080" y="2408166"/>
                    <a:pt x="3473500" y="240816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05932" y="5825403"/>
            <a:ext cx="2715079" cy="64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12100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93166" y="4489006"/>
            <a:ext cx="731749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2"/>
              <a:stretch>
                <a:fillRect l="-4979" r="-497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14" y="1752501"/>
            <a:ext cx="11892014" cy="900529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98870" y="9458449"/>
            <a:ext cx="6459006" cy="308344"/>
          </a:xfrm>
          <a:custGeom>
            <a:avLst/>
            <a:gdLst/>
            <a:ahLst/>
            <a:cxnLst/>
            <a:rect l="l" t="t" r="r" b="b"/>
            <a:pathLst>
              <a:path w="6459006" h="308344">
                <a:moveTo>
                  <a:pt x="0" y="0"/>
                </a:moveTo>
                <a:lnTo>
                  <a:pt x="6459005" y="0"/>
                </a:lnTo>
                <a:lnTo>
                  <a:pt x="6459005" y="308344"/>
                </a:lnTo>
                <a:lnTo>
                  <a:pt x="0" y="30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26864" y="1228725"/>
            <a:ext cx="10460450" cy="129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9801" b="1" spc="-362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ALNAKHEEL HWY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1028700"/>
            <a:ext cx="5046071" cy="8229600"/>
            <a:chOff x="0" y="0"/>
            <a:chExt cx="519711" cy="847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2"/>
              <a:stretch>
                <a:fillRect l="-13547" r="-13547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726864" y="1190625"/>
            <a:ext cx="10460450" cy="198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3"/>
              </a:lnSpc>
            </a:pPr>
            <a:r>
              <a:rPr lang="en-US" sz="7801" b="1" spc="-28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SHAIKH JABER A. AL SUBAH HWY</a:t>
            </a:r>
          </a:p>
          <a:p>
            <a:pPr algn="l">
              <a:lnSpc>
                <a:spcPts val="7723"/>
              </a:lnSpc>
            </a:pPr>
            <a:endParaRPr lang="en-US" sz="7801" b="1" spc="-288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93440" y="9392080"/>
            <a:ext cx="4916592" cy="358294"/>
          </a:xfrm>
          <a:custGeom>
            <a:avLst/>
            <a:gdLst/>
            <a:ahLst/>
            <a:cxnLst/>
            <a:rect l="l" t="t" r="r" b="b"/>
            <a:pathLst>
              <a:path w="4916592" h="358294">
                <a:moveTo>
                  <a:pt x="0" y="0"/>
                </a:moveTo>
                <a:lnTo>
                  <a:pt x="4916592" y="0"/>
                </a:lnTo>
                <a:lnTo>
                  <a:pt x="4916592" y="358294"/>
                </a:lnTo>
                <a:lnTo>
                  <a:pt x="0" y="35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38" y="1618131"/>
            <a:ext cx="14205991" cy="8824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2"/>
              <a:stretch>
                <a:fillRect l="-3289" r="-328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15" y="1752292"/>
            <a:ext cx="11894524" cy="900571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35939" y="9453538"/>
            <a:ext cx="6190926" cy="313255"/>
          </a:xfrm>
          <a:custGeom>
            <a:avLst/>
            <a:gdLst/>
            <a:ahLst/>
            <a:cxnLst/>
            <a:rect l="l" t="t" r="r" b="b"/>
            <a:pathLst>
              <a:path w="6190926" h="313255">
                <a:moveTo>
                  <a:pt x="0" y="0"/>
                </a:moveTo>
                <a:lnTo>
                  <a:pt x="6190925" y="0"/>
                </a:lnTo>
                <a:lnTo>
                  <a:pt x="6190925" y="313255"/>
                </a:lnTo>
                <a:lnTo>
                  <a:pt x="0" y="31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8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26864" y="1190625"/>
            <a:ext cx="10460450" cy="10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b="1" spc="-28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SHAIKH JABER A. AL SUBAH HWY</a:t>
            </a:r>
          </a:p>
        </p:txBody>
      </p:sp>
      <p:sp>
        <p:nvSpPr>
          <p:cNvPr id="7" name="Freeform 7"/>
          <p:cNvSpPr/>
          <p:nvPr/>
        </p:nvSpPr>
        <p:spPr>
          <a:xfrm>
            <a:off x="2475198" y="9804893"/>
            <a:ext cx="2153076" cy="319017"/>
          </a:xfrm>
          <a:custGeom>
            <a:avLst/>
            <a:gdLst/>
            <a:ahLst/>
            <a:cxnLst/>
            <a:rect l="l" t="t" r="r" b="b"/>
            <a:pathLst>
              <a:path w="2153076" h="319017">
                <a:moveTo>
                  <a:pt x="0" y="0"/>
                </a:moveTo>
                <a:lnTo>
                  <a:pt x="2153076" y="0"/>
                </a:lnTo>
                <a:lnTo>
                  <a:pt x="2153076" y="319017"/>
                </a:lnTo>
                <a:lnTo>
                  <a:pt x="0" y="31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9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924550"/>
            <a:ext cx="185696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317258" y="576262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05817" y="5762625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894375" y="57626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4666" y="3368993"/>
            <a:ext cx="514615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Prio</a:t>
            </a:r>
            <a:r>
              <a:rPr lang="en-US" sz="30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ritize maintenance in the C</a:t>
            </a:r>
            <a:r>
              <a:rPr lang="en-US" sz="30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apital Governorate</a:t>
            </a:r>
            <a:r>
              <a:rPr lang="en-US" sz="30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due to its </a:t>
            </a:r>
            <a:r>
              <a:rPr lang="en-US" sz="30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highest pavement distress </a:t>
            </a:r>
            <a:r>
              <a:rPr lang="en-US" sz="30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00495" y="6610350"/>
            <a:ext cx="4157377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 on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Zone 2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the most deteriorated Zone. Prioritize crack repair, as it raises IRI and lowers ride quality.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1948" y="6610350"/>
            <a:ext cx="438870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interlocking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pavers at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intersections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easier maintenance, and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high-strength concrete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high-traffic areas for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greater durability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181100"/>
            <a:ext cx="16230600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spc="-29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2086213" cy="10287000"/>
            <a:chOff x="0" y="0"/>
            <a:chExt cx="2274074" cy="1059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4074" cy="1059185"/>
            </a:xfrm>
            <a:custGeom>
              <a:avLst/>
              <a:gdLst/>
              <a:ahLst/>
              <a:cxnLst/>
              <a:rect l="l" t="t" r="r" b="b"/>
              <a:pathLst>
                <a:path w="2274074" h="1059185">
                  <a:moveTo>
                    <a:pt x="0" y="0"/>
                  </a:moveTo>
                  <a:lnTo>
                    <a:pt x="2274074" y="0"/>
                  </a:lnTo>
                  <a:lnTo>
                    <a:pt x="2274074" y="1059185"/>
                  </a:lnTo>
                  <a:lnTo>
                    <a:pt x="0" y="1059185"/>
                  </a:lnTo>
                  <a:close/>
                </a:path>
              </a:pathLst>
            </a:custGeom>
            <a:blipFill>
              <a:blip r:embed="rId2">
                <a:alphaModFix amt="37000"/>
              </a:blip>
              <a:stretch>
                <a:fillRect t="-21656" b="-2165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316113" y="3959971"/>
            <a:ext cx="11655773" cy="27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34"/>
              </a:lnSpc>
            </a:pPr>
            <a:r>
              <a:rPr lang="en-US" sz="21044" b="1" spc="-77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ar Accident Pothole Icon"/>
          <p:cNvSpPr/>
          <p:nvPr/>
        </p:nvSpPr>
        <p:spPr>
          <a:xfrm>
            <a:off x="13626613" y="6288578"/>
            <a:ext cx="3632687" cy="2969722"/>
          </a:xfrm>
          <a:custGeom>
            <a:avLst/>
            <a:gdLst/>
            <a:ahLst/>
            <a:cxnLst/>
            <a:rect l="l" t="t" r="r" b="b"/>
            <a:pathLst>
              <a:path w="3632687" h="2969722">
                <a:moveTo>
                  <a:pt x="0" y="0"/>
                </a:moveTo>
                <a:lnTo>
                  <a:pt x="3632687" y="0"/>
                </a:lnTo>
                <a:lnTo>
                  <a:pt x="3632687" y="2969722"/>
                </a:lnTo>
                <a:lnTo>
                  <a:pt x="0" y="296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10699" y="3569107"/>
            <a:ext cx="13866603" cy="21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Poor pavement conditions contribute </a:t>
            </a: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directly 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</a:t>
            </a: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accident 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rates, making roads more </a:t>
            </a: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dangerous 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increasing the risk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all road users.</a:t>
            </a:r>
          </a:p>
        </p:txBody>
      </p:sp>
      <p:sp>
        <p:nvSpPr>
          <p:cNvPr id="4" name="AutoShape 4"/>
          <p:cNvSpPr/>
          <p:nvPr/>
        </p:nvSpPr>
        <p:spPr>
          <a:xfrm>
            <a:off x="2233206" y="3511957"/>
            <a:ext cx="13844095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33206" y="1826653"/>
            <a:ext cx="55549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 spc="-33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456205"/>
            <a:ext cx="10437775" cy="3331142"/>
            <a:chOff x="0" y="0"/>
            <a:chExt cx="2397150" cy="7650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7150" cy="765034"/>
            </a:xfrm>
            <a:custGeom>
              <a:avLst/>
              <a:gdLst/>
              <a:ahLst/>
              <a:cxnLst/>
              <a:rect l="l" t="t" r="r" b="b"/>
              <a:pathLst>
                <a:path w="2397150" h="765034">
                  <a:moveTo>
                    <a:pt x="0" y="0"/>
                  </a:moveTo>
                  <a:lnTo>
                    <a:pt x="2397150" y="0"/>
                  </a:lnTo>
                  <a:lnTo>
                    <a:pt x="2397150" y="765034"/>
                  </a:lnTo>
                  <a:lnTo>
                    <a:pt x="0" y="765034"/>
                  </a:lnTo>
                  <a:close/>
                </a:path>
              </a:pathLst>
            </a:custGeom>
            <a:blipFill>
              <a:blip r:embed="rId2"/>
              <a:stretch>
                <a:fillRect t="-25807" b="-25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451205" y="1849845"/>
            <a:ext cx="55549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 spc="-33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AIM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51205" y="3735795"/>
            <a:ext cx="5554984" cy="348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pavement defects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across road segments in Bahrain to support the development of an effective and data-driven</a:t>
            </a: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road maintenance plan.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lvl="0" indent="0" algn="just">
              <a:lnSpc>
                <a:spcPts val="39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1451205" y="3511957"/>
            <a:ext cx="5808095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43799"/>
            <a:ext cx="7010055" cy="525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79"/>
              </a:lnSpc>
              <a:spcBef>
                <a:spcPct val="0"/>
              </a:spcBef>
            </a:pP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Hawkeye survey is a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road assessment system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that uses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cameras 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sensors 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inspect pavement conditions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It was conducted in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Bahrain 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during the l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ast two weeks 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 </a:t>
            </a:r>
            <a:r>
              <a:rPr lang="en-US" sz="34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December 2018,</a:t>
            </a:r>
            <a:r>
              <a:rPr lang="en-US" sz="3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covering most major roads.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0" y="3167624"/>
            <a:ext cx="8629650" cy="5412863"/>
          </a:xfrm>
          <a:custGeom>
            <a:avLst/>
            <a:gdLst/>
            <a:ahLst/>
            <a:cxnLst/>
            <a:rect l="l" t="t" r="r" b="b"/>
            <a:pathLst>
              <a:path w="8629650" h="5412863">
                <a:moveTo>
                  <a:pt x="0" y="0"/>
                </a:moveTo>
                <a:lnTo>
                  <a:pt x="8629650" y="0"/>
                </a:lnTo>
                <a:lnTo>
                  <a:pt x="8629650" y="5412863"/>
                </a:lnTo>
                <a:lnTo>
                  <a:pt x="0" y="5412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694135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 spc="-33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DATA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663380"/>
            <a:ext cx="5097506" cy="2578084"/>
            <a:chOff x="0" y="0"/>
            <a:chExt cx="1180361" cy="596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0361" cy="596972"/>
            </a:xfrm>
            <a:custGeom>
              <a:avLst/>
              <a:gdLst/>
              <a:ahLst/>
              <a:cxnLst/>
              <a:rect l="l" t="t" r="r" b="b"/>
              <a:pathLst>
                <a:path w="1180361" h="596972">
                  <a:moveTo>
                    <a:pt x="173139" y="0"/>
                  </a:moveTo>
                  <a:lnTo>
                    <a:pt x="1007221" y="0"/>
                  </a:lnTo>
                  <a:cubicBezTo>
                    <a:pt x="1102843" y="0"/>
                    <a:pt x="1180361" y="77517"/>
                    <a:pt x="1180361" y="173139"/>
                  </a:cubicBezTo>
                  <a:lnTo>
                    <a:pt x="1180361" y="423833"/>
                  </a:lnTo>
                  <a:cubicBezTo>
                    <a:pt x="1180361" y="519455"/>
                    <a:pt x="1102843" y="596972"/>
                    <a:pt x="1007221" y="596972"/>
                  </a:cubicBezTo>
                  <a:lnTo>
                    <a:pt x="173139" y="596972"/>
                  </a:lnTo>
                  <a:cubicBezTo>
                    <a:pt x="77517" y="596972"/>
                    <a:pt x="0" y="519455"/>
                    <a:pt x="0" y="423833"/>
                  </a:cubicBezTo>
                  <a:lnTo>
                    <a:pt x="0" y="173139"/>
                  </a:lnTo>
                  <a:cubicBezTo>
                    <a:pt x="0" y="77517"/>
                    <a:pt x="77517" y="0"/>
                    <a:pt x="173139" y="0"/>
                  </a:cubicBezTo>
                  <a:close/>
                </a:path>
              </a:pathLst>
            </a:custGeom>
            <a:solidFill>
              <a:srgbClr val="12100F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180361" cy="701747"/>
            </a:xfrm>
            <a:prstGeom prst="rect">
              <a:avLst/>
            </a:prstGeom>
          </p:spPr>
          <p:txBody>
            <a:bodyPr lIns="57780" tIns="57780" rIns="57780" bIns="5778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ntonio"/>
                  <a:ea typeface="Antonio"/>
                  <a:cs typeface="Antonio"/>
                  <a:sym typeface="Antonio"/>
                </a:rPr>
                <a:t>Poor 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5.24%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694135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 spc="-33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DATA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409215"/>
            <a:ext cx="16230600" cy="2578084"/>
            <a:chOff x="0" y="0"/>
            <a:chExt cx="3758301" cy="5969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58300" cy="596972"/>
            </a:xfrm>
            <a:custGeom>
              <a:avLst/>
              <a:gdLst/>
              <a:ahLst/>
              <a:cxnLst/>
              <a:rect l="l" t="t" r="r" b="b"/>
              <a:pathLst>
                <a:path w="3758300" h="596972">
                  <a:moveTo>
                    <a:pt x="54377" y="0"/>
                  </a:moveTo>
                  <a:lnTo>
                    <a:pt x="3703923" y="0"/>
                  </a:lnTo>
                  <a:cubicBezTo>
                    <a:pt x="3733955" y="0"/>
                    <a:pt x="3758300" y="24346"/>
                    <a:pt x="3758300" y="54377"/>
                  </a:cubicBezTo>
                  <a:lnTo>
                    <a:pt x="3758300" y="542595"/>
                  </a:lnTo>
                  <a:cubicBezTo>
                    <a:pt x="3758300" y="557016"/>
                    <a:pt x="3752571" y="570848"/>
                    <a:pt x="3742374" y="581045"/>
                  </a:cubicBezTo>
                  <a:cubicBezTo>
                    <a:pt x="3732176" y="591243"/>
                    <a:pt x="3718345" y="596972"/>
                    <a:pt x="3703923" y="596972"/>
                  </a:cubicBezTo>
                  <a:lnTo>
                    <a:pt x="54377" y="596972"/>
                  </a:lnTo>
                  <a:cubicBezTo>
                    <a:pt x="39956" y="596972"/>
                    <a:pt x="26125" y="591243"/>
                    <a:pt x="15927" y="581045"/>
                  </a:cubicBezTo>
                  <a:cubicBezTo>
                    <a:pt x="5729" y="570848"/>
                    <a:pt x="0" y="557016"/>
                    <a:pt x="0" y="542595"/>
                  </a:cubicBezTo>
                  <a:lnTo>
                    <a:pt x="0" y="54377"/>
                  </a:lnTo>
                  <a:cubicBezTo>
                    <a:pt x="0" y="39956"/>
                    <a:pt x="5729" y="26125"/>
                    <a:pt x="15927" y="15927"/>
                  </a:cubicBezTo>
                  <a:cubicBezTo>
                    <a:pt x="26125" y="5729"/>
                    <a:pt x="39956" y="0"/>
                    <a:pt x="54377" y="0"/>
                  </a:cubicBezTo>
                  <a:close/>
                </a:path>
              </a:pathLst>
            </a:custGeom>
            <a:solidFill>
              <a:srgbClr val="12100F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3758301" cy="758897"/>
            </a:xfrm>
            <a:prstGeom prst="rect">
              <a:avLst/>
            </a:prstGeom>
          </p:spPr>
          <p:txBody>
            <a:bodyPr lIns="57780" tIns="57780" rIns="57780" bIns="57780" rtlCol="0" anchor="ctr"/>
            <a:lstStyle/>
            <a:p>
              <a:pPr algn="ctr">
                <a:lnSpc>
                  <a:spcPts val="12654"/>
                </a:lnSpc>
              </a:pPr>
              <a:r>
                <a:rPr lang="en-US" sz="9039" b="1">
                  <a:solidFill>
                    <a:srgbClr val="FF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83.95 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95247" y="6663380"/>
            <a:ext cx="5097506" cy="2578084"/>
            <a:chOff x="0" y="0"/>
            <a:chExt cx="1180361" cy="5969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0361" cy="596972"/>
            </a:xfrm>
            <a:custGeom>
              <a:avLst/>
              <a:gdLst/>
              <a:ahLst/>
              <a:cxnLst/>
              <a:rect l="l" t="t" r="r" b="b"/>
              <a:pathLst>
                <a:path w="1180361" h="596972">
                  <a:moveTo>
                    <a:pt x="173139" y="0"/>
                  </a:moveTo>
                  <a:lnTo>
                    <a:pt x="1007221" y="0"/>
                  </a:lnTo>
                  <a:cubicBezTo>
                    <a:pt x="1102843" y="0"/>
                    <a:pt x="1180361" y="77517"/>
                    <a:pt x="1180361" y="173139"/>
                  </a:cubicBezTo>
                  <a:lnTo>
                    <a:pt x="1180361" y="423833"/>
                  </a:lnTo>
                  <a:cubicBezTo>
                    <a:pt x="1180361" y="519455"/>
                    <a:pt x="1102843" y="596972"/>
                    <a:pt x="1007221" y="596972"/>
                  </a:cubicBezTo>
                  <a:lnTo>
                    <a:pt x="173139" y="596972"/>
                  </a:lnTo>
                  <a:cubicBezTo>
                    <a:pt x="77517" y="596972"/>
                    <a:pt x="0" y="519455"/>
                    <a:pt x="0" y="423833"/>
                  </a:cubicBezTo>
                  <a:lnTo>
                    <a:pt x="0" y="173139"/>
                  </a:lnTo>
                  <a:cubicBezTo>
                    <a:pt x="0" y="77517"/>
                    <a:pt x="77517" y="0"/>
                    <a:pt x="173139" y="0"/>
                  </a:cubicBezTo>
                  <a:close/>
                </a:path>
              </a:pathLst>
            </a:custGeom>
            <a:solidFill>
              <a:srgbClr val="12100F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180361" cy="701747"/>
            </a:xfrm>
            <a:prstGeom prst="rect">
              <a:avLst/>
            </a:prstGeom>
          </p:spPr>
          <p:txBody>
            <a:bodyPr lIns="57780" tIns="57780" rIns="57780" bIns="5778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ntonio"/>
                  <a:ea typeface="Antonio"/>
                  <a:cs typeface="Antonio"/>
                  <a:sym typeface="Antonio"/>
                </a:rPr>
                <a:t>Moderate 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13.05%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59478" y="6680216"/>
            <a:ext cx="5097506" cy="2578084"/>
            <a:chOff x="0" y="0"/>
            <a:chExt cx="1180361" cy="5969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0361" cy="596972"/>
            </a:xfrm>
            <a:custGeom>
              <a:avLst/>
              <a:gdLst/>
              <a:ahLst/>
              <a:cxnLst/>
              <a:rect l="l" t="t" r="r" b="b"/>
              <a:pathLst>
                <a:path w="1180361" h="596972">
                  <a:moveTo>
                    <a:pt x="173139" y="0"/>
                  </a:moveTo>
                  <a:lnTo>
                    <a:pt x="1007221" y="0"/>
                  </a:lnTo>
                  <a:cubicBezTo>
                    <a:pt x="1102843" y="0"/>
                    <a:pt x="1180361" y="77517"/>
                    <a:pt x="1180361" y="173139"/>
                  </a:cubicBezTo>
                  <a:lnTo>
                    <a:pt x="1180361" y="423833"/>
                  </a:lnTo>
                  <a:cubicBezTo>
                    <a:pt x="1180361" y="519455"/>
                    <a:pt x="1102843" y="596972"/>
                    <a:pt x="1007221" y="596972"/>
                  </a:cubicBezTo>
                  <a:lnTo>
                    <a:pt x="173139" y="596972"/>
                  </a:lnTo>
                  <a:cubicBezTo>
                    <a:pt x="77517" y="596972"/>
                    <a:pt x="0" y="519455"/>
                    <a:pt x="0" y="423833"/>
                  </a:cubicBezTo>
                  <a:lnTo>
                    <a:pt x="0" y="173139"/>
                  </a:lnTo>
                  <a:cubicBezTo>
                    <a:pt x="0" y="77517"/>
                    <a:pt x="77517" y="0"/>
                    <a:pt x="173139" y="0"/>
                  </a:cubicBezTo>
                  <a:close/>
                </a:path>
              </a:pathLst>
            </a:custGeom>
            <a:solidFill>
              <a:srgbClr val="12100F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80361" cy="701747"/>
            </a:xfrm>
            <a:prstGeom prst="rect">
              <a:avLst/>
            </a:prstGeom>
          </p:spPr>
          <p:txBody>
            <a:bodyPr lIns="57780" tIns="57780" rIns="57780" bIns="5778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ntonio"/>
                  <a:ea typeface="Antonio"/>
                  <a:cs typeface="Antonio"/>
                  <a:sym typeface="Antonio"/>
                </a:rPr>
                <a:t>Good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81.71%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6002" y="6268685"/>
            <a:ext cx="20260004" cy="4018315"/>
            <a:chOff x="0" y="0"/>
            <a:chExt cx="27013339" cy="53577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1999"/>
            </a:blip>
            <a:srcRect t="45579" b="19160"/>
            <a:stretch>
              <a:fillRect/>
            </a:stretch>
          </p:blipFill>
          <p:spPr>
            <a:xfrm>
              <a:off x="0" y="0"/>
              <a:ext cx="27013339" cy="53577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38225"/>
            <a:ext cx="13890521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 spc="-25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DISTRESSES </a:t>
            </a:r>
          </a:p>
          <a:p>
            <a:pPr marL="0" lvl="0" indent="0" algn="l">
              <a:lnSpc>
                <a:spcPts val="8399"/>
              </a:lnSpc>
            </a:pPr>
            <a:r>
              <a:rPr lang="en-US" sz="6999" b="1" spc="-25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INTERNATIONAL ROUGHNESS INDEX (IRI)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42337"/>
            <a:ext cx="987001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Measures how </a:t>
            </a: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smooth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rough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road is. </a:t>
            </a:r>
          </a:p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Low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IRI = Smooth road, </a:t>
            </a: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comfortable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ride</a:t>
            </a:r>
          </a:p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IRI = Rough road, </a:t>
            </a: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uncomfortable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2106" y="3065538"/>
            <a:ext cx="2445931" cy="4018315"/>
            <a:chOff x="0" y="0"/>
            <a:chExt cx="3261241" cy="53577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206" r="27206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238"/>
          <a:stretch/>
        </p:blipFill>
        <p:spPr>
          <a:xfrm flipH="1">
            <a:off x="4796570" y="3065538"/>
            <a:ext cx="2445931" cy="401831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921035" y="3065538"/>
            <a:ext cx="2445931" cy="4018315"/>
            <a:chOff x="0" y="0"/>
            <a:chExt cx="3261241" cy="535775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390" r="43029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045499" y="3065538"/>
            <a:ext cx="2445931" cy="4018315"/>
            <a:chOff x="0" y="0"/>
            <a:chExt cx="3261241" cy="535775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025" r="17716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169963" y="3065538"/>
            <a:ext cx="2445931" cy="4018315"/>
            <a:chOff x="0" y="0"/>
            <a:chExt cx="3261241" cy="535775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9420" r="9420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672106" y="7333065"/>
            <a:ext cx="24459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b="1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TEXTURE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96570" y="7333065"/>
            <a:ext cx="24459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b="1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CRACKS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1035" y="7333065"/>
            <a:ext cx="24459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b="1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POTHOLES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5499" y="7333065"/>
            <a:ext cx="24459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b="1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RUT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69963" y="7333065"/>
            <a:ext cx="24459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b="1" spc="-12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RAVELING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66508" y="1019175"/>
            <a:ext cx="55549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33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DISTRESSES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6650186" cy="124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7"/>
              </a:lnSpc>
            </a:pPr>
            <a:r>
              <a:rPr lang="en-US" sz="9401" b="1" spc="-347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DISTRIBUTION OF DISTRESSES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110" y="1634148"/>
            <a:ext cx="9916571" cy="89774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917436"/>
            <a:ext cx="7268452" cy="34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8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4750934"/>
            <a:ext cx="7107961" cy="181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8"/>
              </a:lnSpc>
              <a:spcBef>
                <a:spcPct val="0"/>
              </a:spcBef>
            </a:pP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most common pavement distresses are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roughness (IRI)</a:t>
            </a: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followed by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cracks</a:t>
            </a:r>
            <a:r>
              <a:rPr lang="en-US" sz="3398" spc="-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3398" b="1" spc="-1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potholes.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396</Words>
  <Application>Microsoft Office PowerPoint</Application>
  <PresentationFormat>Custom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Antonio Ultra-Bold</vt:lpstr>
      <vt:lpstr>Open Sans</vt:lpstr>
      <vt:lpstr>Antonio Bold</vt:lpstr>
      <vt:lpstr>Poppins</vt:lpstr>
      <vt:lpstr>Open Sans Bold</vt:lpstr>
      <vt:lpstr>Antonio</vt:lpstr>
      <vt:lpstr>Arial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Automotive Industry Presentation</dc:title>
  <dc:creator>zainab</dc:creator>
  <cp:lastModifiedBy>TAHERA JAAFAR AHMED SABAH</cp:lastModifiedBy>
  <cp:revision>2</cp:revision>
  <dcterms:created xsi:type="dcterms:W3CDTF">2006-08-16T00:00:00Z</dcterms:created>
  <dcterms:modified xsi:type="dcterms:W3CDTF">2025-07-02T09:58:37Z</dcterms:modified>
  <dc:identifier>DAGrtgodoM8</dc:identifier>
</cp:coreProperties>
</file>